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58" r:id="rId4"/>
    <p:sldId id="262" r:id="rId5"/>
    <p:sldId id="260" r:id="rId6"/>
    <p:sldId id="263" r:id="rId7"/>
    <p:sldId id="264" r:id="rId8"/>
    <p:sldId id="269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55B"/>
    <a:srgbClr val="800029"/>
    <a:srgbClr val="5B001F"/>
    <a:srgbClr val="B28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/>
    <p:restoredTop sz="94674"/>
  </p:normalViewPr>
  <p:slideViewPr>
    <p:cSldViewPr>
      <p:cViewPr varScale="1">
        <p:scale>
          <a:sx n="115" d="100"/>
          <a:sy n="115" d="100"/>
        </p:scale>
        <p:origin x="11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E699A-2D39-4D4F-9C38-4F26D358DEAA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8B5CE-1719-4F15-A39F-053FC969A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9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828" indent="-285703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2812" indent="-228562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599936" indent="-228562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061" indent="-228562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186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311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8436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5561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82FA3-1C74-40C7-A423-682E572FB29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4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0400"/>
            <a:ext cx="9143997" cy="2453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8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6" y="1723621"/>
            <a:ext cx="8229600" cy="3497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99" y="5554442"/>
            <a:ext cx="2081402" cy="16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4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80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81000" y="365125"/>
            <a:ext cx="838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80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BE9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91200"/>
            <a:ext cx="9144000" cy="76200"/>
          </a:xfrm>
          <a:prstGeom prst="rect">
            <a:avLst/>
          </a:prstGeom>
          <a:solidFill>
            <a:srgbClr val="BE9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9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30978" r="16403" b="30978"/>
          <a:stretch/>
        </p:blipFill>
        <p:spPr>
          <a:xfrm>
            <a:off x="2394849" y="914400"/>
            <a:ext cx="43543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999" y="2910213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Moodle Gradebook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6096000"/>
            <a:ext cx="5987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Kim Taylor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Spring 2018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968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E6910A-A699-4808-9D78-E34D98837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65699"/>
            <a:ext cx="6741787" cy="49815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8B0C9E-391B-4BA4-A47D-2551F7D5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Report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1A00F83-CBD5-4944-8F1B-00531A10C4E7}"/>
              </a:ext>
            </a:extLst>
          </p:cNvPr>
          <p:cNvSpPr/>
          <p:nvPr/>
        </p:nvSpPr>
        <p:spPr>
          <a:xfrm>
            <a:off x="5486400" y="3197290"/>
            <a:ext cx="3352800" cy="1118394"/>
          </a:xfrm>
          <a:prstGeom prst="cloudCallout">
            <a:avLst>
              <a:gd name="adj1" fmla="val -78692"/>
              <a:gd name="adj2" fmla="val 702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Useful for troubleshooting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F243FBC-D011-4926-A6C9-949DFF9A4F8B}"/>
              </a:ext>
            </a:extLst>
          </p:cNvPr>
          <p:cNvSpPr/>
          <p:nvPr/>
        </p:nvSpPr>
        <p:spPr>
          <a:xfrm>
            <a:off x="5181600" y="1763348"/>
            <a:ext cx="3352800" cy="1118394"/>
          </a:xfrm>
          <a:prstGeom prst="cloudCallout">
            <a:avLst>
              <a:gd name="adj1" fmla="val -71734"/>
              <a:gd name="adj2" fmla="val 10691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Useful if using Weighted Means</a:t>
            </a:r>
          </a:p>
        </p:txBody>
      </p:sp>
    </p:spTree>
    <p:extLst>
      <p:ext uri="{BB962C8B-B14F-4D97-AF65-F5344CB8AC3E}">
        <p14:creationId xmlns:p14="http://schemas.microsoft.com/office/powerpoint/2010/main" val="415503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322877-A9FF-4D3C-AF6E-353A1A02F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Lock and </a:t>
            </a:r>
            <a:r>
              <a:rPr lang="en-US" dirty="0" smtClean="0"/>
              <a:t>Unlock</a:t>
            </a:r>
          </a:p>
          <a:p>
            <a:r>
              <a:rPr lang="en-US" dirty="0" smtClean="0"/>
              <a:t>Add a category then delete it</a:t>
            </a:r>
            <a:endParaRPr lang="en-US" dirty="0"/>
          </a:p>
          <a:p>
            <a:r>
              <a:rPr lang="en-US" dirty="0"/>
              <a:t>Hide and Show</a:t>
            </a:r>
          </a:p>
          <a:p>
            <a:r>
              <a:rPr lang="en-US" dirty="0"/>
              <a:t>Check review options on quizzes</a:t>
            </a:r>
          </a:p>
          <a:p>
            <a:r>
              <a:rPr lang="en-US" dirty="0"/>
              <a:t>Meta courses – Course Settings must allow separate groups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86BAF-9985-4ED9-B8D3-67BF7930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Troubleshooting the Gradebook</a:t>
            </a:r>
          </a:p>
        </p:txBody>
      </p:sp>
    </p:spTree>
    <p:extLst>
      <p:ext uri="{BB962C8B-B14F-4D97-AF65-F5344CB8AC3E}">
        <p14:creationId xmlns:p14="http://schemas.microsoft.com/office/powerpoint/2010/main" val="9699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74A352-4965-462F-A836-CD5C6A251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Advanced Grading Method</a:t>
            </a:r>
          </a:p>
          <a:p>
            <a:r>
              <a:rPr lang="en-US" dirty="0"/>
              <a:t>Define levels and criteria</a:t>
            </a:r>
          </a:p>
          <a:p>
            <a:r>
              <a:rPr lang="en-US" dirty="0"/>
              <a:t>Assess student’s work</a:t>
            </a:r>
          </a:p>
          <a:p>
            <a:r>
              <a:rPr lang="en-US" dirty="0"/>
              <a:t>Score auto-calculated</a:t>
            </a:r>
          </a:p>
          <a:p>
            <a:r>
              <a:rPr lang="en-US" dirty="0"/>
              <a:t>Negative values allowed in 3.2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13FC9-36EA-4EF0-9AF0-D6C51750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Rubrics</a:t>
            </a:r>
          </a:p>
        </p:txBody>
      </p:sp>
    </p:spTree>
    <p:extLst>
      <p:ext uri="{BB962C8B-B14F-4D97-AF65-F5344CB8AC3E}">
        <p14:creationId xmlns:p14="http://schemas.microsoft.com/office/powerpoint/2010/main" val="416452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63" y="14287"/>
            <a:ext cx="93821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8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1752600"/>
            <a:ext cx="3981450" cy="33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4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Gradebook Items</a:t>
            </a:r>
          </a:p>
          <a:p>
            <a:r>
              <a:rPr lang="en-US" dirty="0" smtClean="0"/>
              <a:t>Aggregations</a:t>
            </a:r>
          </a:p>
          <a:p>
            <a:r>
              <a:rPr lang="en-US" dirty="0" smtClean="0"/>
              <a:t>Extra Credit</a:t>
            </a:r>
            <a:endParaRPr lang="en-US" dirty="0"/>
          </a:p>
          <a:p>
            <a:r>
              <a:rPr lang="en-US" dirty="0"/>
              <a:t>Exclude Empty Grades &amp; Drop Lowest</a:t>
            </a:r>
          </a:p>
          <a:p>
            <a:r>
              <a:rPr lang="en-US" dirty="0"/>
              <a:t>Grader Report</a:t>
            </a:r>
          </a:p>
          <a:p>
            <a:r>
              <a:rPr lang="en-US" dirty="0"/>
              <a:t>User Report</a:t>
            </a:r>
          </a:p>
          <a:p>
            <a:r>
              <a:rPr lang="en-US" dirty="0"/>
              <a:t>Troubleshooting the Gradebook</a:t>
            </a:r>
          </a:p>
          <a:p>
            <a:r>
              <a:rPr lang="en-US" dirty="0"/>
              <a:t>Using Rubrics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Moodle Gradebook</a:t>
            </a:r>
          </a:p>
        </p:txBody>
      </p:sp>
    </p:spTree>
    <p:extLst>
      <p:ext uri="{BB962C8B-B14F-4D97-AF65-F5344CB8AC3E}">
        <p14:creationId xmlns:p14="http://schemas.microsoft.com/office/powerpoint/2010/main" val="64597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Graded/Rated activities automatically added</a:t>
            </a:r>
          </a:p>
          <a:p>
            <a:pPr lvl="1"/>
            <a:r>
              <a:rPr lang="en-US" dirty="0"/>
              <a:t>Quizzes</a:t>
            </a:r>
          </a:p>
          <a:p>
            <a:pPr lvl="1"/>
            <a:r>
              <a:rPr lang="en-US" dirty="0"/>
              <a:t>Assignments</a:t>
            </a:r>
          </a:p>
          <a:p>
            <a:pPr lvl="1"/>
            <a:r>
              <a:rPr lang="en-US" dirty="0"/>
              <a:t>Forums</a:t>
            </a:r>
          </a:p>
          <a:p>
            <a:r>
              <a:rPr lang="en-US" dirty="0"/>
              <a:t>Manual entries for offline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Add item under “Gradebook Setup”</a:t>
            </a:r>
          </a:p>
          <a:p>
            <a:pPr lvl="1"/>
            <a:r>
              <a:rPr lang="en-US" dirty="0" smtClean="0"/>
              <a:t>Add Assignment Activity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*Add categories under “Gradebook Setup” for organization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Gradebook Items</a:t>
            </a:r>
          </a:p>
        </p:txBody>
      </p:sp>
    </p:spTree>
    <p:extLst>
      <p:ext uri="{BB962C8B-B14F-4D97-AF65-F5344CB8AC3E}">
        <p14:creationId xmlns:p14="http://schemas.microsoft.com/office/powerpoint/2010/main" val="3829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53386C-D6B9-4FC6-9F22-5BE1258D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Gradebook Setup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950DE6-4E7F-4253-98E1-B72299DDD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739" y="1836571"/>
            <a:ext cx="8229600" cy="28800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FBA6C8C-A7A9-400D-8889-2453DC21824B}"/>
              </a:ext>
            </a:extLst>
          </p:cNvPr>
          <p:cNvSpPr/>
          <p:nvPr/>
        </p:nvSpPr>
        <p:spPr>
          <a:xfrm>
            <a:off x="7696200" y="2667000"/>
            <a:ext cx="685800" cy="3048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A79720-7394-4968-AC91-BBC9A4254129}"/>
              </a:ext>
            </a:extLst>
          </p:cNvPr>
          <p:cNvSpPr/>
          <p:nvPr/>
        </p:nvSpPr>
        <p:spPr>
          <a:xfrm>
            <a:off x="3810000" y="4267200"/>
            <a:ext cx="838200" cy="381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056788-B2C7-4FA0-AD0C-1C4D415B580B}"/>
              </a:ext>
            </a:extLst>
          </p:cNvPr>
          <p:cNvSpPr/>
          <p:nvPr/>
        </p:nvSpPr>
        <p:spPr>
          <a:xfrm>
            <a:off x="4650533" y="4267200"/>
            <a:ext cx="838200" cy="381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3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Natural</a:t>
            </a:r>
          </a:p>
          <a:p>
            <a:pPr lvl="1"/>
            <a:r>
              <a:rPr lang="en-US" dirty="0"/>
              <a:t>Formerly “Sum of Grades”</a:t>
            </a:r>
          </a:p>
          <a:p>
            <a:pPr lvl="1"/>
            <a:r>
              <a:rPr lang="en-US" dirty="0"/>
              <a:t>Add up points, divide by total possible</a:t>
            </a:r>
          </a:p>
          <a:p>
            <a:pPr lvl="1"/>
            <a:r>
              <a:rPr lang="en-US" dirty="0"/>
              <a:t>Default shows points earned (also exports)</a:t>
            </a:r>
          </a:p>
          <a:p>
            <a:pPr lvl="2"/>
            <a:r>
              <a:rPr lang="en-US" dirty="0"/>
              <a:t>Gradebook Setup</a:t>
            </a:r>
          </a:p>
          <a:p>
            <a:pPr lvl="2"/>
            <a:r>
              <a:rPr lang="en-US" dirty="0"/>
              <a:t>Edit Settings (Main Folder)</a:t>
            </a:r>
          </a:p>
          <a:p>
            <a:pPr lvl="2"/>
            <a:r>
              <a:rPr lang="en-US" dirty="0"/>
              <a:t>Course Total</a:t>
            </a:r>
          </a:p>
          <a:p>
            <a:pPr lvl="2"/>
            <a:r>
              <a:rPr lang="en-US" dirty="0"/>
              <a:t>Grade display type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Aggregations</a:t>
            </a:r>
          </a:p>
        </p:txBody>
      </p:sp>
    </p:spTree>
    <p:extLst>
      <p:ext uri="{BB962C8B-B14F-4D97-AF65-F5344CB8AC3E}">
        <p14:creationId xmlns:p14="http://schemas.microsoft.com/office/powerpoint/2010/main" val="411974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Simple Weighted Mean of Grades</a:t>
            </a:r>
          </a:p>
          <a:p>
            <a:pPr lvl="1"/>
            <a:r>
              <a:rPr lang="en-US" dirty="0"/>
              <a:t>Mathematically same as Natural with no weights </a:t>
            </a:r>
            <a:r>
              <a:rPr lang="en-US" dirty="0" err="1"/>
              <a:t>overriden</a:t>
            </a:r>
            <a:endParaRPr lang="en-US" dirty="0"/>
          </a:p>
          <a:p>
            <a:pPr lvl="1"/>
            <a:r>
              <a:rPr lang="en-US" dirty="0"/>
              <a:t>Add up points, divide by total possible</a:t>
            </a:r>
          </a:p>
          <a:p>
            <a:pPr lvl="1"/>
            <a:r>
              <a:rPr lang="en-US" dirty="0"/>
              <a:t>Default shows percentage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Aggregations</a:t>
            </a:r>
          </a:p>
        </p:txBody>
      </p:sp>
    </p:spTree>
    <p:extLst>
      <p:ext uri="{BB962C8B-B14F-4D97-AF65-F5344CB8AC3E}">
        <p14:creationId xmlns:p14="http://schemas.microsoft.com/office/powerpoint/2010/main" val="238745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8E37CD-1DC3-4D47-9C95-26CC3D042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Weighted Mean</a:t>
            </a:r>
          </a:p>
          <a:p>
            <a:r>
              <a:rPr lang="en-US" dirty="0"/>
              <a:t>Assign weights to grade items and/or categories</a:t>
            </a:r>
          </a:p>
          <a:p>
            <a:r>
              <a:rPr lang="en-US" dirty="0"/>
              <a:t>Default shows percentage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DE1CE7-E4C8-4D59-A5B6-EDD769FE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Aggregations</a:t>
            </a:r>
          </a:p>
        </p:txBody>
      </p:sp>
    </p:spTree>
    <p:extLst>
      <p:ext uri="{BB962C8B-B14F-4D97-AF65-F5344CB8AC3E}">
        <p14:creationId xmlns:p14="http://schemas.microsoft.com/office/powerpoint/2010/main" val="131513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97043"/>
          </a:xfrm>
        </p:spPr>
        <p:txBody>
          <a:bodyPr/>
          <a:lstStyle/>
          <a:p>
            <a:r>
              <a:rPr lang="en-US" dirty="0" smtClean="0"/>
              <a:t>Individual items can count as extra credit</a:t>
            </a:r>
          </a:p>
          <a:p>
            <a:r>
              <a:rPr lang="en-US" dirty="0" smtClean="0"/>
              <a:t>No partial item - cannot count “over 100%” as extra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1" y="3349325"/>
            <a:ext cx="3678382" cy="28862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FBA6C8C-A7A9-400D-8889-2453DC21824B}"/>
              </a:ext>
            </a:extLst>
          </p:cNvPr>
          <p:cNvSpPr/>
          <p:nvPr/>
        </p:nvSpPr>
        <p:spPr>
          <a:xfrm>
            <a:off x="2393372" y="5262512"/>
            <a:ext cx="883227" cy="30643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6039011"/>
            <a:ext cx="52292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6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924631-6872-4B69-AD3A-1C6871411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012" y="2234406"/>
            <a:ext cx="7610475" cy="2476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FA71BB-4F7A-4F77-9C17-A9B748DB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49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Exclude Empty Grades</a:t>
            </a:r>
            <a:br>
              <a:rPr lang="en-US" dirty="0"/>
            </a:br>
            <a:r>
              <a:rPr lang="en-US" dirty="0"/>
              <a:t>&amp; Drop the Lowest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7922BBC-2DB7-4573-9ABA-27502250CD80}"/>
              </a:ext>
            </a:extLst>
          </p:cNvPr>
          <p:cNvSpPr/>
          <p:nvPr/>
        </p:nvSpPr>
        <p:spPr>
          <a:xfrm>
            <a:off x="5105400" y="2133600"/>
            <a:ext cx="2819400" cy="889794"/>
          </a:xfrm>
          <a:prstGeom prst="cloudCallout">
            <a:avLst>
              <a:gd name="adj1" fmla="val -113449"/>
              <a:gd name="adj2" fmla="val -1191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Applies to a category</a:t>
            </a:r>
          </a:p>
        </p:txBody>
      </p:sp>
    </p:spTree>
    <p:extLst>
      <p:ext uri="{BB962C8B-B14F-4D97-AF65-F5344CB8AC3E}">
        <p14:creationId xmlns:p14="http://schemas.microsoft.com/office/powerpoint/2010/main" val="102068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rgbClr val="FFFFFF"/>
      </a:lt1>
      <a:dk2>
        <a:srgbClr val="FFFFFF"/>
      </a:dk2>
      <a:lt2>
        <a:srgbClr val="B28B5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217</Words>
  <Application>Microsoft Office PowerPoint</Application>
  <PresentationFormat>On-screen Show (4:3)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PowerPoint Presentation</vt:lpstr>
      <vt:lpstr>Moodle Gradebook</vt:lpstr>
      <vt:lpstr>Gradebook Items</vt:lpstr>
      <vt:lpstr>Gradebook Setup</vt:lpstr>
      <vt:lpstr>Aggregations</vt:lpstr>
      <vt:lpstr>Aggregations</vt:lpstr>
      <vt:lpstr>Aggregations</vt:lpstr>
      <vt:lpstr>Extra Credit</vt:lpstr>
      <vt:lpstr>Exclude Empty Grades &amp; Drop the Lowest</vt:lpstr>
      <vt:lpstr>User Report</vt:lpstr>
      <vt:lpstr>Troubleshooting the Gradebook</vt:lpstr>
      <vt:lpstr>Using Rubrics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Sparks</dc:creator>
  <cp:lastModifiedBy>Noelle Prestridge</cp:lastModifiedBy>
  <cp:revision>222</cp:revision>
  <cp:lastPrinted>2016-09-21T16:51:27Z</cp:lastPrinted>
  <dcterms:created xsi:type="dcterms:W3CDTF">2014-09-19T15:41:41Z</dcterms:created>
  <dcterms:modified xsi:type="dcterms:W3CDTF">2018-01-18T23:14:29Z</dcterms:modified>
</cp:coreProperties>
</file>